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64" r:id="rId3"/>
    <p:sldId id="392" r:id="rId4"/>
    <p:sldId id="393" r:id="rId5"/>
    <p:sldId id="394" r:id="rId6"/>
    <p:sldId id="299" r:id="rId7"/>
    <p:sldId id="32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11" d="100"/>
          <a:sy n="111" d="100"/>
        </p:scale>
        <p:origin x="77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600" b="0" dirty="0"/>
              <a:t>О </a:t>
            </a:r>
            <a:r>
              <a:rPr lang="ru-RU" sz="1600" b="0" dirty="0" smtClean="0"/>
              <a:t>деятельности </a:t>
            </a:r>
            <a:r>
              <a:rPr lang="ru-RU" sz="1600" b="0" dirty="0"/>
              <a:t>научно-исследовательской лаборатории </a:t>
            </a:r>
          </a:p>
          <a:p>
            <a:r>
              <a:rPr lang="ru-RU" sz="1600" b="0" dirty="0"/>
              <a:t>социально-экономических исследований</a:t>
            </a:r>
          </a:p>
          <a:p>
            <a:r>
              <a:rPr lang="ru-RU" sz="1600" b="0" dirty="0" smtClean="0"/>
              <a:t>Байкальского </a:t>
            </a:r>
            <a:r>
              <a:rPr lang="ru-RU" sz="1600" b="0" dirty="0"/>
              <a:t>государственного университета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Карпикова</a:t>
            </a:r>
            <a:r>
              <a:rPr lang="ru-RU" dirty="0" smtClean="0"/>
              <a:t> Ирина Серафимовна</a:t>
            </a:r>
          </a:p>
          <a:p>
            <a:r>
              <a:rPr lang="ru-RU" dirty="0" smtClean="0"/>
              <a:t>Канд. </a:t>
            </a:r>
            <a:r>
              <a:rPr lang="ru-RU" dirty="0" err="1" smtClean="0"/>
              <a:t>экон</a:t>
            </a:r>
            <a:r>
              <a:rPr lang="ru-RU" dirty="0" smtClean="0"/>
              <a:t>. наук, доцент, доцент кафедры социологии и психологии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707654"/>
            <a:ext cx="8497888" cy="29516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Научно-исследовательская лаборатория социально-экономических исследований </a:t>
            </a:r>
            <a:r>
              <a:rPr lang="ru-RU" sz="2000" dirty="0"/>
              <a:t>призвана развивать научно-исследовательскую работу обучающихся и способствовать совершенствованию образовательного процесса путем привлечения обучающихся БГУ к самостоятельной научной и практической деятельности, проектному обучению в процессе подготовки курсовых работ, написании выпускных квалификационных работ, прохождения практической подготовки, выполнения научно-исследовательских работ и проектов по заказу внешних организаций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491630"/>
            <a:ext cx="8497888" cy="3167683"/>
          </a:xfrm>
        </p:spPr>
        <p:txBody>
          <a:bodyPr>
            <a:normAutofit fontScale="25000" lnSpcReduction="20000"/>
          </a:bodyPr>
          <a:lstStyle/>
          <a:p>
            <a:pPr marL="176213" indent="-176213" algn="l"/>
            <a:r>
              <a:rPr lang="ru-RU" sz="6400" dirty="0"/>
              <a:t>– развивать </a:t>
            </a:r>
            <a:r>
              <a:rPr lang="ru-RU" sz="6400" dirty="0" err="1"/>
              <a:t>грантовую</a:t>
            </a:r>
            <a:r>
              <a:rPr lang="ru-RU" sz="6400" dirty="0"/>
              <a:t> активность обучающихся и преподавателей, осуществлять отбор и представление заявок для участия в конкурсах;</a:t>
            </a:r>
          </a:p>
          <a:p>
            <a:pPr marL="176213" indent="-176213" algn="l"/>
            <a:r>
              <a:rPr lang="ru-RU" sz="6400" dirty="0"/>
              <a:t>– организовывать внутриуниверситетские конкурсы грантов, конкурсы студенческих научно-исследовательских работ, научные конференции и семинары;</a:t>
            </a:r>
          </a:p>
          <a:p>
            <a:pPr marL="176213" indent="-176213" algn="l"/>
            <a:r>
              <a:rPr lang="ru-RU" sz="6400" dirty="0"/>
              <a:t>– осуществлять отбор на конкурсной основе и выдвижение наиболее одаренных студентов и молодых ученых на соискание государственных научных стипендий;</a:t>
            </a:r>
          </a:p>
          <a:p>
            <a:pPr marL="176213" indent="-176213" algn="l"/>
            <a:r>
              <a:rPr lang="ru-RU" sz="6400" dirty="0"/>
              <a:t>– рекомендовать ученому совету кандидатуры студентов, проявивших себя в научной работе, на получение стипендий из фондов БГУ и других источников;</a:t>
            </a:r>
          </a:p>
          <a:p>
            <a:pPr marL="176213" indent="-176213" algn="l"/>
            <a:r>
              <a:rPr lang="ru-RU" sz="6400" dirty="0"/>
              <a:t>– стимулировать публикационную активность обучающихся и научно-техническое творчество, в том числе регистрацию результатов интеллектуальной </a:t>
            </a:r>
            <a:r>
              <a:rPr lang="ru-RU" sz="6400" dirty="0" smtClean="0"/>
              <a:t>деятельности; </a:t>
            </a:r>
            <a:endParaRPr lang="ru-RU" sz="6400" dirty="0"/>
          </a:p>
          <a:p>
            <a:pPr marL="176213" indent="-176213" algn="l"/>
            <a:r>
              <a:rPr lang="ru-RU" sz="6400" dirty="0"/>
              <a:t>– осуществлять информирование обучающихся по тематике и направлениям исследований, проводимых </a:t>
            </a:r>
            <a:r>
              <a:rPr lang="ru-RU" sz="6400" dirty="0" smtClean="0"/>
              <a:t>БГУ;</a:t>
            </a:r>
            <a:endParaRPr lang="ru-RU" sz="6400" dirty="0"/>
          </a:p>
          <a:p>
            <a:pPr marL="176213" indent="-176213" algn="l"/>
            <a:r>
              <a:rPr lang="ru-RU" sz="6400" dirty="0"/>
              <a:t>– организовывать практическую подготовку обучающихся, в том числе прохождение всех видов и типов практик в соответствии с федеральными государственными образовательными стандартами и учебными планами по основным образовательным </a:t>
            </a:r>
            <a:r>
              <a:rPr lang="ru-RU" sz="6400" dirty="0" smtClean="0"/>
              <a:t>программам</a:t>
            </a:r>
            <a:endParaRPr lang="ru-RU" sz="6400" dirty="0"/>
          </a:p>
          <a:p>
            <a:pPr marL="176213" indent="-176213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419622"/>
            <a:ext cx="8497888" cy="3384376"/>
          </a:xfrm>
        </p:spPr>
        <p:txBody>
          <a:bodyPr>
            <a:normAutofit fontScale="85000" lnSpcReduction="20000"/>
          </a:bodyPr>
          <a:lstStyle/>
          <a:p>
            <a:pPr marL="1347788" indent="0" algn="l"/>
            <a:endParaRPr lang="ru-RU" sz="1900" dirty="0" smtClean="0"/>
          </a:p>
          <a:p>
            <a:pPr marL="1347788" indent="0" algn="l"/>
            <a:endParaRPr lang="ru-RU" sz="1900" dirty="0"/>
          </a:p>
          <a:p>
            <a:pPr marL="1347788" indent="0" algn="l"/>
            <a:r>
              <a:rPr lang="ru-RU" sz="1900" dirty="0" smtClean="0"/>
              <a:t>Руководитель – </a:t>
            </a:r>
            <a:r>
              <a:rPr lang="ru-RU" sz="1900" dirty="0" err="1" smtClean="0"/>
              <a:t>Карпикова</a:t>
            </a:r>
            <a:r>
              <a:rPr lang="ru-RU" sz="1900" dirty="0" smtClean="0"/>
              <a:t> Ирина Серафимовна, </a:t>
            </a:r>
          </a:p>
          <a:p>
            <a:pPr marL="1347788" indent="0" algn="l"/>
            <a:r>
              <a:rPr lang="ru-RU" sz="1900" dirty="0" smtClean="0"/>
              <a:t>канд. </a:t>
            </a:r>
            <a:r>
              <a:rPr lang="ru-RU" sz="1900" dirty="0" err="1" smtClean="0"/>
              <a:t>экон</a:t>
            </a:r>
            <a:r>
              <a:rPr lang="ru-RU" sz="1900" dirty="0" smtClean="0"/>
              <a:t>. наук, доцент, </a:t>
            </a:r>
          </a:p>
          <a:p>
            <a:pPr marL="1347788" indent="0" algn="l"/>
            <a:r>
              <a:rPr lang="ru-RU" sz="1900" dirty="0" smtClean="0"/>
              <a:t>доцент кафедры </a:t>
            </a:r>
            <a:r>
              <a:rPr lang="ru-RU" sz="1900" dirty="0" err="1" smtClean="0"/>
              <a:t>соцологии</a:t>
            </a:r>
            <a:r>
              <a:rPr lang="ru-RU" sz="1900" dirty="0" smtClean="0"/>
              <a:t> и психологии </a:t>
            </a:r>
          </a:p>
          <a:p>
            <a:pPr marL="1616075" indent="0" algn="l"/>
            <a:endParaRPr lang="ru-RU" dirty="0" smtClean="0"/>
          </a:p>
          <a:p>
            <a:pPr marL="1616075" indent="0" algn="l"/>
            <a:endParaRPr lang="ru-RU" dirty="0" smtClean="0"/>
          </a:p>
          <a:p>
            <a:pPr marL="92075" indent="350838" algn="just"/>
            <a:r>
              <a:rPr lang="ru-RU" dirty="0" smtClean="0"/>
              <a:t>Состав сотрудников лаборатории формируется в соответствии с исследовательской тематикой. В последние годы наиболее активными участниками исследований являются следующие преподаватели кафедры социологии и психологии:</a:t>
            </a:r>
          </a:p>
          <a:p>
            <a:pPr marL="92075" indent="0" algn="just"/>
            <a:r>
              <a:rPr lang="ru-RU" dirty="0" err="1" smtClean="0"/>
              <a:t>Соломеин</a:t>
            </a:r>
            <a:r>
              <a:rPr lang="ru-RU" dirty="0" smtClean="0"/>
              <a:t> Алексей Александрович, канд. </a:t>
            </a:r>
            <a:r>
              <a:rPr lang="ru-RU" dirty="0" err="1" smtClean="0"/>
              <a:t>экон</a:t>
            </a:r>
            <a:r>
              <a:rPr lang="ru-RU" dirty="0" smtClean="0"/>
              <a:t>. наук, доцент</a:t>
            </a:r>
          </a:p>
          <a:p>
            <a:pPr marL="92075" indent="0" algn="just"/>
            <a:r>
              <a:rPr lang="ru-RU" dirty="0" smtClean="0"/>
              <a:t>Артамонова Виктория Владимировна, канд. </a:t>
            </a:r>
            <a:r>
              <a:rPr lang="ru-RU" dirty="0" err="1" smtClean="0"/>
              <a:t>социол</a:t>
            </a:r>
            <a:r>
              <a:rPr lang="ru-RU" dirty="0" smtClean="0"/>
              <a:t>. наук, старший преподаватель.</a:t>
            </a:r>
          </a:p>
          <a:p>
            <a:pPr marL="92075" indent="0" algn="just"/>
            <a:r>
              <a:rPr lang="ru-RU" dirty="0" smtClean="0"/>
              <a:t>В работе лаборатории постоянно принимают участие студенты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 направления Социальная работа, выполняющие исследования в рамках подготовки курсовых работ, выпускных квалификационных работ, написания статей.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Структура, состав</a:t>
            </a:r>
            <a:endParaRPr lang="ru-RU" dirty="0"/>
          </a:p>
        </p:txBody>
      </p:sp>
      <p:pic>
        <p:nvPicPr>
          <p:cNvPr id="1026" name="Picture 2" descr="C:\Users\admin\Dropbox\Ирина\Разное\Фото мои\Карпик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4689"/>
            <a:ext cx="1152128" cy="14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323056" y="1491630"/>
            <a:ext cx="8497888" cy="3651870"/>
          </a:xfrm>
        </p:spPr>
        <p:txBody>
          <a:bodyPr>
            <a:normAutofit fontScale="92500" lnSpcReduction="10000"/>
          </a:bodyPr>
          <a:lstStyle/>
          <a:p>
            <a:pPr marL="0" indent="442913" algn="just"/>
            <a:r>
              <a:rPr lang="ru-RU" dirty="0" smtClean="0"/>
              <a:t>Начиная с 2021 г. в лаборатории реализуется научно-исследовательская тема «Динамика и тренды социальных процессов в современной России». Основные направления исследований: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Основные тренды </a:t>
            </a:r>
            <a:r>
              <a:rPr lang="ru-RU" dirty="0" err="1" smtClean="0"/>
              <a:t>цифровизации</a:t>
            </a:r>
            <a:r>
              <a:rPr lang="ru-RU" dirty="0" smtClean="0"/>
              <a:t> (процесс </a:t>
            </a:r>
            <a:r>
              <a:rPr lang="ru-RU" dirty="0" err="1" smtClean="0"/>
              <a:t>геймификации</a:t>
            </a:r>
            <a:r>
              <a:rPr lang="ru-RU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Социальные проблемы пожилого населения (занятость, пенсионное обеспечение, активное долголетие).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Реализация механизмов социальной защиты населения (безусловный базовый доход, система долговременного ухода для пожилых граждан и инвалидов).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Тренды развития профессионального образования.</a:t>
            </a:r>
          </a:p>
          <a:p>
            <a:pPr marL="0" indent="0" algn="just"/>
            <a:r>
              <a:rPr lang="ru-RU" dirty="0" smtClean="0"/>
              <a:t>За время реализации научной темы было выполнено и защищено 4 выпускных квалификационных работы и 1 диссертация на соискание ученой степени кандидата социологических наук.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r>
              <a:rPr lang="ru-RU" dirty="0" smtClean="0"/>
              <a:t>за последние 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79512" y="987574"/>
            <a:ext cx="4608512" cy="3744416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60363" algn="l"/>
                <a:tab pos="534988" algn="l"/>
              </a:tabLst>
            </a:pPr>
            <a:r>
              <a:rPr lang="ru-RU" sz="1800" dirty="0"/>
              <a:t>1</a:t>
            </a:r>
            <a:r>
              <a:rPr lang="ru-RU" sz="1800" dirty="0" smtClean="0"/>
              <a:t>. Дальнейшие исследования социальных процессов в русле тематики направления подготовки Социальная работа (вопросы социальной защиты, пенсионного обеспечения, благотворительности, социального самочувствия различных категорий населения и др.)   </a:t>
            </a:r>
            <a:r>
              <a:rPr lang="ru-RU" sz="1800" dirty="0"/>
              <a:t> </a:t>
            </a:r>
            <a:endParaRPr lang="ru-RU" sz="1800" dirty="0" smtClean="0"/>
          </a:p>
          <a:p>
            <a:pPr>
              <a:lnSpc>
                <a:spcPct val="120000"/>
              </a:lnSpc>
              <a:tabLst>
                <a:tab pos="534988" algn="l"/>
              </a:tabLst>
            </a:pPr>
            <a:r>
              <a:rPr lang="ru-RU" sz="1800" dirty="0" smtClean="0"/>
              <a:t>2. </a:t>
            </a:r>
            <a:r>
              <a:rPr lang="ru-RU" sz="1800" dirty="0" err="1" smtClean="0"/>
              <a:t>Грантозаявочная</a:t>
            </a:r>
            <a:r>
              <a:rPr lang="ru-RU" sz="1800" dirty="0" smtClean="0"/>
              <a:t> работа, в приоритете – гранты Российского научного фонда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10543</TotalTime>
  <Words>448</Words>
  <Application>Microsoft Office PowerPoint</Application>
  <PresentationFormat>Экран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Зимина Екатерина Викторовна</cp:lastModifiedBy>
  <cp:revision>430</cp:revision>
  <cp:lastPrinted>2022-06-06T08:49:15Z</cp:lastPrinted>
  <dcterms:created xsi:type="dcterms:W3CDTF">2019-04-08T11:18:29Z</dcterms:created>
  <dcterms:modified xsi:type="dcterms:W3CDTF">2024-03-05T10:28:04Z</dcterms:modified>
</cp:coreProperties>
</file>